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8" r:id="rId11"/>
    <p:sldId id="266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2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ufrgs.br/propac/publicacoes/fr_arqtexto16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4F7A08-84DE-4EEF-BF92-8100BFD42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70" y="1449147"/>
            <a:ext cx="11262731" cy="2971051"/>
          </a:xfrm>
        </p:spPr>
        <p:txBody>
          <a:bodyPr/>
          <a:lstStyle/>
          <a:p>
            <a:r>
              <a:rPr lang="pt-BR" sz="4500" dirty="0"/>
              <a:t>A Potencialidade do Objeto Mediador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C1FA523-8440-4E46-87C4-4E5C5DFC1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/>
          <a:lstStyle/>
          <a:p>
            <a:r>
              <a:rPr lang="pt-BR" dirty="0" err="1"/>
              <a:t>Lorrayne</a:t>
            </a:r>
            <a:r>
              <a:rPr lang="pt-BR" dirty="0"/>
              <a:t> Rodrigues - 20152341037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B45025D-BF91-48EA-A84C-25DCB7CD0FD0}"/>
              </a:ext>
            </a:extLst>
          </p:cNvPr>
          <p:cNvSpPr txBox="1"/>
          <p:nvPr/>
        </p:nvSpPr>
        <p:spPr>
          <a:xfrm>
            <a:off x="810000" y="5869146"/>
            <a:ext cx="846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Musealização do Patrimônio Arqueológico – 2ª avaliação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DA532B0-2781-43D5-8A8F-25F6269758A9}"/>
              </a:ext>
            </a:extLst>
          </p:cNvPr>
          <p:cNvSpPr txBox="1"/>
          <p:nvPr/>
        </p:nvSpPr>
        <p:spPr>
          <a:xfrm>
            <a:off x="810000" y="6391804"/>
            <a:ext cx="662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Alejandra</a:t>
            </a:r>
            <a:r>
              <a:rPr lang="pt-BR" dirty="0"/>
              <a:t> Saladino</a:t>
            </a:r>
          </a:p>
        </p:txBody>
      </p:sp>
    </p:spTree>
    <p:extLst>
      <p:ext uri="{BB962C8B-B14F-4D97-AF65-F5344CB8AC3E}">
        <p14:creationId xmlns:p14="http://schemas.microsoft.com/office/powerpoint/2010/main" xmlns="" val="35332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Potencialidade do Objeto Mediador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796" y="2255749"/>
            <a:ext cx="3007152" cy="4000341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5748" y="2255748"/>
            <a:ext cx="3007153" cy="4000341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44" y="2255749"/>
            <a:ext cx="3007152" cy="4000341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3C929BA0-8CBB-4AAE-87DF-41E652A6E20F}"/>
              </a:ext>
            </a:extLst>
          </p:cNvPr>
          <p:cNvSpPr txBox="1"/>
          <p:nvPr/>
        </p:nvSpPr>
        <p:spPr>
          <a:xfrm>
            <a:off x="3968484" y="6362801"/>
            <a:ext cx="42550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Acervo </a:t>
            </a:r>
            <a:r>
              <a:rPr lang="pt-BR" sz="1500" dirty="0" smtClean="0"/>
              <a:t>Pessoal, </a:t>
            </a:r>
            <a:r>
              <a:rPr lang="pt-BR" sz="1500" dirty="0" err="1"/>
              <a:t>Lorrayne</a:t>
            </a:r>
            <a:r>
              <a:rPr lang="pt-BR" sz="1500" dirty="0"/>
              <a:t> Rodrigues.</a:t>
            </a:r>
          </a:p>
        </p:txBody>
      </p:sp>
    </p:spTree>
    <p:extLst>
      <p:ext uri="{BB962C8B-B14F-4D97-AF65-F5344CB8AC3E}">
        <p14:creationId xmlns:p14="http://schemas.microsoft.com/office/powerpoint/2010/main" xmlns="" val="2968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DAA31F-F5C2-4E09-BBCE-D29DD26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Objeto Mediador e a Efemeridade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A5A2233-4413-449B-A6B1-F51D009E4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354808"/>
            <a:ext cx="5791199" cy="4188525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Outra</a:t>
            </a:r>
            <a:r>
              <a:rPr lang="en-US" dirty="0"/>
              <a:t> </a:t>
            </a:r>
            <a:r>
              <a:rPr lang="en-US" dirty="0" err="1"/>
              <a:t>questão</a:t>
            </a:r>
            <a:r>
              <a:rPr lang="en-US" dirty="0"/>
              <a:t> fundamental </a:t>
            </a:r>
            <a:r>
              <a:rPr lang="en-US" dirty="0" err="1"/>
              <a:t>aqui</a:t>
            </a:r>
            <a:r>
              <a:rPr lang="en-US" dirty="0"/>
              <a:t>, é a da “</a:t>
            </a:r>
            <a:r>
              <a:rPr lang="en-US" dirty="0" err="1"/>
              <a:t>efemeridade</a:t>
            </a:r>
            <a:r>
              <a:rPr lang="en-US" dirty="0"/>
              <a:t>” da </a:t>
            </a:r>
            <a:r>
              <a:rPr lang="en-US" dirty="0" err="1"/>
              <a:t>arquitetura</a:t>
            </a:r>
            <a:r>
              <a:rPr lang="en-US" dirty="0"/>
              <a:t> das </a:t>
            </a:r>
            <a:r>
              <a:rPr lang="en-US" dirty="0" err="1"/>
              <a:t>Exposições</a:t>
            </a:r>
            <a:r>
              <a:rPr lang="en-US" dirty="0"/>
              <a:t> </a:t>
            </a:r>
            <a:r>
              <a:rPr lang="en-US" dirty="0" err="1"/>
              <a:t>Nacionais</a:t>
            </a:r>
            <a:r>
              <a:rPr lang="en-US" dirty="0"/>
              <a:t>. A </a:t>
            </a:r>
            <a:r>
              <a:rPr lang="en-US" dirty="0" err="1"/>
              <a:t>relação</a:t>
            </a:r>
            <a:r>
              <a:rPr lang="en-US" dirty="0"/>
              <a:t> entre a </a:t>
            </a:r>
            <a:r>
              <a:rPr lang="en-US" dirty="0" err="1"/>
              <a:t>efemeridade</a:t>
            </a:r>
            <a:r>
              <a:rPr lang="en-US" dirty="0"/>
              <a:t> das </a:t>
            </a:r>
            <a:r>
              <a:rPr lang="en-US" dirty="0" err="1"/>
              <a:t>construções</a:t>
            </a:r>
            <a:r>
              <a:rPr lang="en-US" dirty="0"/>
              <a:t> e o </a:t>
            </a:r>
            <a:r>
              <a:rPr lang="en-US" dirty="0" err="1"/>
              <a:t>aspecto</a:t>
            </a:r>
            <a:r>
              <a:rPr lang="en-US" dirty="0"/>
              <a:t> de </a:t>
            </a:r>
            <a:r>
              <a:rPr lang="en-US" dirty="0" err="1"/>
              <a:t>perenidade</a:t>
            </a:r>
            <a:r>
              <a:rPr lang="en-US" dirty="0"/>
              <a:t> que </a:t>
            </a:r>
            <a:r>
              <a:rPr lang="en-US" dirty="0" err="1"/>
              <a:t>deveriam</a:t>
            </a:r>
            <a:r>
              <a:rPr lang="en-US" dirty="0"/>
              <a:t> </a:t>
            </a:r>
            <a:r>
              <a:rPr lang="en-US" dirty="0" err="1"/>
              <a:t>causar</a:t>
            </a:r>
            <a:r>
              <a:rPr lang="en-US" dirty="0"/>
              <a:t>, é uma das </a:t>
            </a:r>
            <a:r>
              <a:rPr lang="en-US" dirty="0" err="1"/>
              <a:t>questões</a:t>
            </a:r>
            <a:r>
              <a:rPr lang="en-US" dirty="0"/>
              <a:t> </a:t>
            </a:r>
            <a:r>
              <a:rPr lang="en-US" dirty="0" err="1"/>
              <a:t>complexas</a:t>
            </a:r>
            <a:r>
              <a:rPr lang="en-US" dirty="0"/>
              <a:t> </a:t>
            </a:r>
            <a:r>
              <a:rPr lang="en-US" dirty="0" err="1"/>
              <a:t>deste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produção</a:t>
            </a:r>
            <a:r>
              <a:rPr lang="en-US" dirty="0"/>
              <a:t> </a:t>
            </a:r>
            <a:r>
              <a:rPr lang="en-US" dirty="0" err="1"/>
              <a:t>arquitetônica</a:t>
            </a:r>
            <a:r>
              <a:rPr lang="en-US" dirty="0"/>
              <a:t>.</a:t>
            </a:r>
            <a:endParaRPr lang="pt-BR" dirty="0"/>
          </a:p>
          <a:p>
            <a:pPr algn="just"/>
            <a:r>
              <a:rPr lang="en-US" dirty="0"/>
              <a:t>Por outro </a:t>
            </a:r>
            <a:r>
              <a:rPr lang="en-US" dirty="0" err="1"/>
              <a:t>lado</a:t>
            </a:r>
            <a:r>
              <a:rPr lang="en-US" dirty="0"/>
              <a:t>, a </a:t>
            </a:r>
            <a:r>
              <a:rPr lang="en-US" dirty="0" err="1"/>
              <a:t>perenidade</a:t>
            </a:r>
            <a:r>
              <a:rPr lang="en-US" dirty="0"/>
              <a:t> </a:t>
            </a:r>
            <a:r>
              <a:rPr lang="en-US" dirty="0" err="1"/>
              <a:t>imprevista</a:t>
            </a:r>
            <a:r>
              <a:rPr lang="en-US" dirty="0"/>
              <a:t> que 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edifícios</a:t>
            </a:r>
            <a:r>
              <a:rPr lang="en-US" dirty="0"/>
              <a:t> </a:t>
            </a:r>
            <a:r>
              <a:rPr lang="en-US" dirty="0" err="1"/>
              <a:t>conquistaram</a:t>
            </a:r>
            <a:r>
              <a:rPr lang="en-US" dirty="0"/>
              <a:t> </a:t>
            </a:r>
            <a:r>
              <a:rPr lang="en-US" dirty="0" err="1"/>
              <a:t>complementa</a:t>
            </a:r>
            <a:r>
              <a:rPr lang="en-US" dirty="0"/>
              <a:t> a </a:t>
            </a:r>
            <a:r>
              <a:rPr lang="en-US" dirty="0" err="1"/>
              <a:t>questão</a:t>
            </a:r>
            <a:r>
              <a:rPr lang="en-US" dirty="0"/>
              <a:t>, </a:t>
            </a:r>
            <a:r>
              <a:rPr lang="en-US" dirty="0" err="1"/>
              <a:t>enriquecendo</a:t>
            </a:r>
            <a:r>
              <a:rPr lang="en-US" dirty="0"/>
              <a:t>-a, uma </a:t>
            </a:r>
            <a:r>
              <a:rPr lang="en-US" dirty="0" err="1"/>
              <a:t>vez</a:t>
            </a:r>
            <a:r>
              <a:rPr lang="en-US" dirty="0"/>
              <a:t> que </a:t>
            </a:r>
            <a:r>
              <a:rPr lang="en-US" dirty="0" err="1"/>
              <a:t>estes</a:t>
            </a:r>
            <a:r>
              <a:rPr lang="en-US" dirty="0"/>
              <a:t> </a:t>
            </a:r>
            <a:r>
              <a:rPr lang="en-US" dirty="0" err="1"/>
              <a:t>exemplares</a:t>
            </a:r>
            <a:r>
              <a:rPr lang="en-US" dirty="0"/>
              <a:t> </a:t>
            </a:r>
            <a:r>
              <a:rPr lang="en-US" dirty="0" err="1"/>
              <a:t>transformaram</a:t>
            </a:r>
            <a:r>
              <a:rPr lang="en-US" dirty="0"/>
              <a:t>-se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testemunhos</a:t>
            </a:r>
            <a:r>
              <a:rPr lang="en-US" dirty="0"/>
              <a:t> </a:t>
            </a:r>
            <a:r>
              <a:rPr lang="en-US" dirty="0" err="1"/>
              <a:t>vivos</a:t>
            </a:r>
            <a:r>
              <a:rPr lang="en-US" dirty="0"/>
              <a:t>. Outro </a:t>
            </a:r>
            <a:r>
              <a:rPr lang="en-US" dirty="0" err="1"/>
              <a:t>exemplo</a:t>
            </a:r>
            <a:r>
              <a:rPr lang="en-US" dirty="0"/>
              <a:t>: A Torre Eiffel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C108504-EAAB-4A5F-9617-ABE4634B4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3276" y="2629689"/>
            <a:ext cx="5194583" cy="363876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efemeridade presente no </a:t>
            </a:r>
            <a:r>
              <a:rPr lang="pt-BR" i="1" dirty="0" err="1"/>
              <a:t>graffiti</a:t>
            </a:r>
            <a:r>
              <a:rPr lang="pt-BR" dirty="0"/>
              <a:t>, bem como nas outras intervenções artísticas (</a:t>
            </a:r>
            <a:r>
              <a:rPr lang="pt-BR" dirty="0" err="1"/>
              <a:t>stencils</a:t>
            </a:r>
            <a:r>
              <a:rPr lang="pt-BR" dirty="0"/>
              <a:t>, colagens,...) faz parte desse tipo de processo, onde os espaços em destaque são utilizados como suporte para transmissão de mensagens. Quem realiza a intervenção está consciente do caráter instantâneo e  passageiro da técnica/ação/informação.                                               A perenidade, neste caso, também é imprevista, privilegiando raros exemplares dessas intervenções.  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88933A1A-D6B1-44C9-85BD-27DF9F72AE53}"/>
              </a:ext>
            </a:extLst>
          </p:cNvPr>
          <p:cNvSpPr txBox="1"/>
          <p:nvPr/>
        </p:nvSpPr>
        <p:spPr>
          <a:xfrm>
            <a:off x="6068146" y="4084611"/>
            <a:ext cx="7951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b="1" dirty="0">
                <a:solidFill>
                  <a:schemeClr val="accent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7619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FA1DA9-3D48-4509-9DE5-69BE4C7E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5F573AE-1824-4346-84B3-C9724E9AB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567" y="2091514"/>
            <a:ext cx="5636447" cy="45359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2200" dirty="0"/>
              <a:t>O local tem uma extensa dimensão arqueológica quanto aos registros existentes e as diversas maneiras de leitura sobre o objeto.</a:t>
            </a:r>
          </a:p>
          <a:p>
            <a:pPr algn="ctr"/>
            <a:endParaRPr lang="pt-BR" sz="2200" dirty="0"/>
          </a:p>
          <a:p>
            <a:pPr algn="ctr"/>
            <a:r>
              <a:rPr lang="pt-BR" sz="2200" dirty="0"/>
              <a:t>Como agentes deveríamos propor uma alternativa para perpetuar essa memória e promover reflexões acerca desse espaço rico em história e elementos sensíveis</a:t>
            </a:r>
            <a:r>
              <a:rPr lang="pt-BR" sz="2200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A715E73-7619-4C83-A592-726BB67E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4302" y="1831576"/>
            <a:ext cx="5885313" cy="505583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200" dirty="0"/>
              <a:t>“É fundamental que os </a:t>
            </a:r>
            <a:r>
              <a:rPr lang="en-US" sz="2200" dirty="0" err="1"/>
              <a:t>objetos</a:t>
            </a:r>
            <a:r>
              <a:rPr lang="en-US" sz="2200" dirty="0"/>
              <a:t> </a:t>
            </a:r>
            <a:r>
              <a:rPr lang="en-US" sz="2200" dirty="0" err="1"/>
              <a:t>mediadores</a:t>
            </a:r>
            <a:r>
              <a:rPr lang="en-US" sz="2200" dirty="0"/>
              <a:t> </a:t>
            </a:r>
            <a:r>
              <a:rPr lang="en-US" sz="2200" dirty="0" err="1"/>
              <a:t>proponham</a:t>
            </a:r>
            <a:r>
              <a:rPr lang="en-US" sz="2200" dirty="0"/>
              <a:t> </a:t>
            </a:r>
            <a:r>
              <a:rPr lang="en-US" sz="2200" dirty="0" err="1"/>
              <a:t>modos</a:t>
            </a:r>
            <a:r>
              <a:rPr lang="en-US" sz="2200" dirty="0"/>
              <a:t> de </a:t>
            </a:r>
            <a:r>
              <a:rPr lang="en-US" sz="2200" dirty="0" err="1"/>
              <a:t>ver</a:t>
            </a:r>
            <a:r>
              <a:rPr lang="en-US" sz="2200" dirty="0"/>
              <a:t> e de se </a:t>
            </a:r>
            <a:r>
              <a:rPr lang="en-US" sz="2200" dirty="0" err="1"/>
              <a:t>relacionar</a:t>
            </a:r>
            <a:r>
              <a:rPr lang="en-US" sz="2200" dirty="0"/>
              <a:t>, mas que </a:t>
            </a:r>
            <a:r>
              <a:rPr lang="en-US" sz="2200" dirty="0" err="1"/>
              <a:t>não</a:t>
            </a:r>
            <a:r>
              <a:rPr lang="en-US" sz="2200" dirty="0"/>
              <a:t> os </a:t>
            </a:r>
            <a:r>
              <a:rPr lang="en-US" sz="2200" dirty="0" err="1"/>
              <a:t>imponham</a:t>
            </a:r>
            <a:r>
              <a:rPr lang="en-US" sz="2200" dirty="0"/>
              <a:t>; que </a:t>
            </a:r>
            <a:r>
              <a:rPr lang="en-US" sz="2200" dirty="0" err="1"/>
              <a:t>abram</a:t>
            </a:r>
            <a:r>
              <a:rPr lang="en-US" sz="2200" dirty="0"/>
              <a:t> </a:t>
            </a:r>
            <a:r>
              <a:rPr lang="en-US" sz="2200" dirty="0" err="1"/>
              <a:t>perspectivas</a:t>
            </a:r>
            <a:r>
              <a:rPr lang="en-US" sz="2200" dirty="0"/>
              <a:t> e </a:t>
            </a:r>
            <a:r>
              <a:rPr lang="en-US" sz="2200" dirty="0" err="1"/>
              <a:t>promovam</a:t>
            </a:r>
            <a:r>
              <a:rPr lang="en-US" sz="2200" dirty="0"/>
              <a:t> o </a:t>
            </a:r>
            <a:r>
              <a:rPr lang="en-US" sz="2200" dirty="0" err="1"/>
              <a:t>pensamento</a:t>
            </a:r>
            <a:r>
              <a:rPr lang="en-US" sz="2200" dirty="0"/>
              <a:t> </a:t>
            </a:r>
            <a:r>
              <a:rPr lang="en-US" sz="2200" dirty="0" err="1"/>
              <a:t>divergente</a:t>
            </a:r>
            <a:r>
              <a:rPr lang="en-US" sz="2200" dirty="0"/>
              <a:t> e que </a:t>
            </a:r>
            <a:r>
              <a:rPr lang="en-US" sz="2200" dirty="0" err="1"/>
              <a:t>integrem</a:t>
            </a:r>
            <a:r>
              <a:rPr lang="en-US" sz="2200" dirty="0"/>
              <a:t> </a:t>
            </a:r>
            <a:r>
              <a:rPr lang="en-US" sz="2200" dirty="0" err="1"/>
              <a:t>pontos</a:t>
            </a:r>
            <a:r>
              <a:rPr lang="en-US" sz="2200" dirty="0"/>
              <a:t> de </a:t>
            </a:r>
            <a:r>
              <a:rPr lang="en-US" sz="2200" dirty="0" err="1"/>
              <a:t>relacionamento</a:t>
            </a:r>
            <a:r>
              <a:rPr lang="en-US" sz="2200" dirty="0"/>
              <a:t> com o </a:t>
            </a:r>
            <a:r>
              <a:rPr lang="en-US" sz="2200" dirty="0" err="1"/>
              <a:t>eu</a:t>
            </a:r>
            <a:r>
              <a:rPr lang="en-US" sz="2200" dirty="0"/>
              <a:t>.”   (FERREIRA, 2017</a:t>
            </a:r>
            <a:r>
              <a:rPr lang="en-US" sz="2200" dirty="0" smtClean="0"/>
              <a:t>)</a:t>
            </a:r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 smtClean="0"/>
              <a:t>(</a:t>
            </a:r>
            <a:r>
              <a:rPr lang="en-US" sz="2200" dirty="0"/>
              <a:t>que </a:t>
            </a:r>
            <a:r>
              <a:rPr lang="en-US" sz="2200" dirty="0" err="1" smtClean="0"/>
              <a:t>não</a:t>
            </a:r>
            <a:r>
              <a:rPr lang="en-US" sz="2200" dirty="0" smtClean="0"/>
              <a:t> </a:t>
            </a:r>
            <a:r>
              <a:rPr lang="en-US" sz="2200" dirty="0" err="1"/>
              <a:t>seja</a:t>
            </a:r>
            <a:r>
              <a:rPr lang="en-US" sz="2200" dirty="0"/>
              <a:t> </a:t>
            </a:r>
            <a:r>
              <a:rPr lang="en-US" sz="2200" dirty="0" err="1"/>
              <a:t>apenas</a:t>
            </a:r>
            <a:r>
              <a:rPr lang="en-US" sz="2200" dirty="0"/>
              <a:t> </a:t>
            </a:r>
            <a:r>
              <a:rPr lang="en-US" sz="2200" dirty="0" err="1"/>
              <a:t>conteúdo</a:t>
            </a:r>
            <a:r>
              <a:rPr lang="en-US" sz="2200" dirty="0"/>
              <a:t> textual </a:t>
            </a:r>
            <a:r>
              <a:rPr lang="en-US" sz="2200" dirty="0" err="1"/>
              <a:t>tradicional</a:t>
            </a:r>
            <a:r>
              <a:rPr lang="en-US" sz="2200" dirty="0"/>
              <a:t> </a:t>
            </a:r>
            <a:r>
              <a:rPr lang="en-US" sz="2200" dirty="0" err="1"/>
              <a:t>como</a:t>
            </a:r>
            <a:r>
              <a:rPr lang="en-US" sz="2200" dirty="0"/>
              <a:t> </a:t>
            </a:r>
            <a:r>
              <a:rPr lang="en-US" sz="2200" dirty="0" err="1"/>
              <a:t>nos</a:t>
            </a:r>
            <a:r>
              <a:rPr lang="en-US" sz="2200" dirty="0"/>
              <a:t> </a:t>
            </a:r>
            <a:r>
              <a:rPr lang="en-US" sz="2200" dirty="0" err="1"/>
              <a:t>museus</a:t>
            </a:r>
            <a:r>
              <a:rPr lang="en-US" sz="2200" dirty="0"/>
              <a:t>, mas que </a:t>
            </a:r>
            <a:r>
              <a:rPr lang="en-US" sz="2200" dirty="0" err="1"/>
              <a:t>aproxime</a:t>
            </a:r>
            <a:r>
              <a:rPr lang="en-US" sz="2200" dirty="0"/>
              <a:t> de </a:t>
            </a:r>
            <a:r>
              <a:rPr lang="en-US" sz="2200" dirty="0" err="1"/>
              <a:t>maneira</a:t>
            </a:r>
            <a:r>
              <a:rPr lang="en-US" sz="2200" dirty="0"/>
              <a:t> </a:t>
            </a:r>
            <a:r>
              <a:rPr lang="en-US" sz="2200" dirty="0" err="1"/>
              <a:t>criativa</a:t>
            </a:r>
            <a:r>
              <a:rPr lang="en-US" sz="2200" dirty="0"/>
              <a:t> o </a:t>
            </a:r>
            <a:r>
              <a:rPr lang="en-US" sz="2200" dirty="0" err="1"/>
              <a:t>vistante</a:t>
            </a:r>
            <a:r>
              <a:rPr lang="en-US" sz="2200" dirty="0"/>
              <a:t>/</a:t>
            </a:r>
            <a:r>
              <a:rPr lang="en-US" sz="2200" dirty="0" err="1"/>
              <a:t>participante</a:t>
            </a:r>
            <a:r>
              <a:rPr lang="en-US" sz="2200" dirty="0"/>
              <a:t> do </a:t>
            </a:r>
            <a:r>
              <a:rPr lang="en-US" sz="2200" dirty="0" err="1"/>
              <a:t>objeto</a:t>
            </a:r>
            <a:r>
              <a:rPr lang="en-US" sz="2200" dirty="0" smtClean="0"/>
              <a:t>)</a:t>
            </a:r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r>
              <a:rPr lang="pt-BR" sz="2200" dirty="0"/>
              <a:t>Elaboração de </a:t>
            </a:r>
            <a:r>
              <a:rPr lang="pt-BR" sz="2200" dirty="0" smtClean="0"/>
              <a:t>seminários/encontros </a:t>
            </a:r>
            <a:r>
              <a:rPr lang="pt-BR" sz="2200" dirty="0"/>
              <a:t>para discussão dessa potencialidade do objeto, apresentando suas múltiplas faces e tipologias</a:t>
            </a:r>
            <a:r>
              <a:rPr lang="pt-BR" sz="22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435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C890C1-C2E5-4F4A-9836-32F01624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9A21C4CE-55A4-43F1-942B-99C2E0265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99" y="2142774"/>
            <a:ext cx="11147999" cy="45363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COSTA, Carlos Alberto Santos. Um </a:t>
            </a:r>
            <a:r>
              <a:rPr lang="en-US" dirty="0" err="1"/>
              <a:t>grito</a:t>
            </a:r>
            <a:r>
              <a:rPr lang="en-US" dirty="0"/>
              <a:t> de </a:t>
            </a:r>
            <a:r>
              <a:rPr lang="en-US" dirty="0" err="1"/>
              <a:t>sobrevivência</a:t>
            </a:r>
            <a:r>
              <a:rPr lang="en-US" dirty="0"/>
              <a:t>: </a:t>
            </a:r>
            <a:r>
              <a:rPr lang="en-US" dirty="0" err="1"/>
              <a:t>agenciamento</a:t>
            </a:r>
            <a:r>
              <a:rPr lang="en-US" dirty="0"/>
              <a:t> das bases </a:t>
            </a:r>
            <a:r>
              <a:rPr lang="en-US" dirty="0" err="1"/>
              <a:t>jurídico-legais</a:t>
            </a:r>
            <a:r>
              <a:rPr lang="en-US" dirty="0"/>
              <a:t> de </a:t>
            </a:r>
            <a:r>
              <a:rPr lang="en-US" dirty="0" err="1"/>
              <a:t>endosso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r>
              <a:rPr lang="en-US" dirty="0"/>
              <a:t> para a </a:t>
            </a:r>
            <a:r>
              <a:rPr lang="en-US" dirty="0" err="1"/>
              <a:t>guarda</a:t>
            </a:r>
            <a:r>
              <a:rPr lang="en-US" dirty="0"/>
              <a:t> e </a:t>
            </a:r>
            <a:r>
              <a:rPr lang="en-US" dirty="0" err="1"/>
              <a:t>pesquisa</a:t>
            </a:r>
            <a:r>
              <a:rPr lang="en-US" dirty="0"/>
              <a:t> de </a:t>
            </a:r>
            <a:r>
              <a:rPr lang="en-US" dirty="0" err="1"/>
              <a:t>acervos</a:t>
            </a:r>
            <a:r>
              <a:rPr lang="en-US" dirty="0"/>
              <a:t> </a:t>
            </a:r>
            <a:r>
              <a:rPr lang="en-US" dirty="0" err="1"/>
              <a:t>arqueológicos</a:t>
            </a:r>
            <a:r>
              <a:rPr lang="en-US" dirty="0"/>
              <a:t> e a </a:t>
            </a:r>
            <a:r>
              <a:rPr lang="en-US" dirty="0" err="1"/>
              <a:t>militância</a:t>
            </a:r>
            <a:r>
              <a:rPr lang="en-US" dirty="0"/>
              <a:t> </a:t>
            </a:r>
            <a:r>
              <a:rPr lang="en-US" dirty="0" err="1"/>
              <a:t>político-acadêmica</a:t>
            </a:r>
            <a:r>
              <a:rPr lang="en-US" dirty="0"/>
              <a:t> das </a:t>
            </a:r>
            <a:r>
              <a:rPr lang="en-US" dirty="0" err="1"/>
              <a:t>comunidades</a:t>
            </a:r>
            <a:r>
              <a:rPr lang="en-US" dirty="0"/>
              <a:t> </a:t>
            </a:r>
            <a:r>
              <a:rPr lang="en-US" dirty="0" err="1"/>
              <a:t>arqueológica</a:t>
            </a:r>
            <a:r>
              <a:rPr lang="en-US" dirty="0"/>
              <a:t> e </a:t>
            </a:r>
            <a:r>
              <a:rPr lang="en-US" dirty="0" err="1"/>
              <a:t>museológica</a:t>
            </a:r>
            <a:r>
              <a:rPr lang="en-US" dirty="0"/>
              <a:t>. </a:t>
            </a:r>
            <a:r>
              <a:rPr lang="en-US" dirty="0" err="1"/>
              <a:t>Revista</a:t>
            </a:r>
            <a:r>
              <a:rPr lang="en-US" dirty="0"/>
              <a:t> </a:t>
            </a:r>
            <a:r>
              <a:rPr lang="en-US" dirty="0" err="1"/>
              <a:t>Arqueologia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. Campinas, SP, v.11. n.2, nov.2017, p.215-253.</a:t>
            </a:r>
          </a:p>
          <a:p>
            <a:r>
              <a:rPr lang="pt-BR" dirty="0"/>
              <a:t>FERREIRA, Inês. Objetos mediadores em museus. Midas, n. 4 ̧2014, p.1-13.</a:t>
            </a:r>
          </a:p>
          <a:p>
            <a:r>
              <a:rPr lang="pt-BR" dirty="0" err="1"/>
              <a:t>Inepac</a:t>
            </a:r>
            <a:r>
              <a:rPr lang="pt-BR" dirty="0"/>
              <a:t>. </a:t>
            </a:r>
            <a:r>
              <a:rPr lang="en-US" dirty="0"/>
              <a:t>http://www.inepac.rj.gov.br/index.php/bens_tombados/detalhar/440</a:t>
            </a:r>
            <a:endParaRPr lang="pt-BR" dirty="0"/>
          </a:p>
          <a:p>
            <a:r>
              <a:rPr lang="en-US" dirty="0"/>
              <a:t>LEVY, Ruth.  Entre </a:t>
            </a:r>
            <a:r>
              <a:rPr lang="en-US" dirty="0" err="1"/>
              <a:t>palácios</a:t>
            </a:r>
            <a:r>
              <a:rPr lang="en-US" dirty="0"/>
              <a:t> e </a:t>
            </a:r>
            <a:r>
              <a:rPr lang="en-US" dirty="0" err="1"/>
              <a:t>pavilhões</a:t>
            </a:r>
            <a:r>
              <a:rPr lang="en-US" dirty="0"/>
              <a:t>: a </a:t>
            </a:r>
            <a:r>
              <a:rPr lang="en-US" dirty="0" err="1"/>
              <a:t>arquitetura</a:t>
            </a:r>
            <a:r>
              <a:rPr lang="en-US" dirty="0"/>
              <a:t> </a:t>
            </a:r>
            <a:r>
              <a:rPr lang="en-US" dirty="0" err="1"/>
              <a:t>efêmera</a:t>
            </a:r>
            <a:r>
              <a:rPr lang="en-US" dirty="0"/>
              <a:t> da </a:t>
            </a:r>
            <a:r>
              <a:rPr lang="en-US" dirty="0" err="1"/>
              <a:t>Exposição</a:t>
            </a:r>
            <a:r>
              <a:rPr lang="en-US" dirty="0"/>
              <a:t> Nacional de 1908.  Rio de Janeiro: EBA/UFRJ, 2008.</a:t>
            </a:r>
            <a:endParaRPr lang="pt-BR" dirty="0"/>
          </a:p>
          <a:p>
            <a:r>
              <a:rPr lang="pt-BR" dirty="0"/>
              <a:t>NICHOLSON, Scott. (2012). </a:t>
            </a:r>
            <a:r>
              <a:rPr lang="pt-BR" dirty="0" err="1"/>
              <a:t>Strategies</a:t>
            </a:r>
            <a:r>
              <a:rPr lang="pt-BR" dirty="0"/>
              <a:t> for </a:t>
            </a:r>
            <a:r>
              <a:rPr lang="pt-BR" dirty="0" err="1"/>
              <a:t>meaningful</a:t>
            </a:r>
            <a:r>
              <a:rPr lang="pt-BR" dirty="0"/>
              <a:t> </a:t>
            </a:r>
            <a:r>
              <a:rPr lang="pt-BR" dirty="0" err="1"/>
              <a:t>gamification</a:t>
            </a:r>
            <a:r>
              <a:rPr lang="pt-BR" dirty="0"/>
              <a:t>: </a:t>
            </a:r>
            <a:r>
              <a:rPr lang="pt-BR" dirty="0" err="1"/>
              <a:t>Concepts</a:t>
            </a:r>
            <a:r>
              <a:rPr lang="pt-BR" dirty="0"/>
              <a:t> </a:t>
            </a:r>
            <a:r>
              <a:rPr lang="pt-BR" dirty="0" err="1"/>
              <a:t>behind</a:t>
            </a:r>
            <a:r>
              <a:rPr lang="pt-BR" dirty="0"/>
              <a:t> </a:t>
            </a:r>
            <a:r>
              <a:rPr lang="pt-BR" dirty="0" err="1"/>
              <a:t>transformative</a:t>
            </a:r>
            <a:r>
              <a:rPr lang="pt-BR" dirty="0"/>
              <a:t> play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participatory</a:t>
            </a:r>
            <a:r>
              <a:rPr lang="pt-BR" dirty="0"/>
              <a:t> </a:t>
            </a:r>
            <a:r>
              <a:rPr lang="pt-BR" dirty="0" err="1"/>
              <a:t>museums</a:t>
            </a:r>
            <a:r>
              <a:rPr lang="pt-BR" dirty="0"/>
              <a:t>. </a:t>
            </a:r>
            <a:r>
              <a:rPr lang="pt-BR" dirty="0" err="1"/>
              <a:t>Presented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Meaningful</a:t>
            </a:r>
            <a:r>
              <a:rPr lang="pt-BR" dirty="0"/>
              <a:t> Play 2012. Lansing, Michigan. </a:t>
            </a:r>
            <a:r>
              <a:rPr lang="pt-BR" dirty="0" err="1"/>
              <a:t>Available</a:t>
            </a:r>
            <a:r>
              <a:rPr lang="pt-BR" dirty="0"/>
              <a:t> online </a:t>
            </a:r>
            <a:r>
              <a:rPr lang="pt-BR" dirty="0" err="1"/>
              <a:t>at</a:t>
            </a:r>
            <a:r>
              <a:rPr lang="pt-BR" dirty="0"/>
              <a:t> http://scottnicholson.com/pubs/meaningfulstrategies.pdf</a:t>
            </a:r>
          </a:p>
          <a:p>
            <a:r>
              <a:rPr lang="pt-BR" dirty="0"/>
              <a:t>PEREIRA, Margareth da Silva. </a:t>
            </a:r>
            <a:r>
              <a:rPr lang="pt-BR" i="1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 exposição de 1908 ou o Brasil visto por dentro</a:t>
            </a:r>
            <a:r>
              <a:rPr lang="pt-BR" dirty="0"/>
              <a:t>. In: ARQTEXTO 16. 2010. Acesso em 14/03/2018.</a:t>
            </a:r>
          </a:p>
          <a:p>
            <a:r>
              <a:rPr lang="pt-BR" dirty="0"/>
              <a:t>ROCHA-PEIXOTO, Gustavo. </a:t>
            </a:r>
            <a:r>
              <a:rPr lang="pt-BR" i="1" dirty="0"/>
              <a:t>O ecletismo e seus contemporâneos na arquitetura do Rio de Janeiro</a:t>
            </a:r>
            <a:r>
              <a:rPr lang="pt-BR" dirty="0"/>
              <a:t>. In: CZAJKOWSKI, Jorge (org.). Guia da arquitetura eclética no Rio de Janeiro. Rio de Janeiro: Centro de Arquitetura e Urbanismo, 2000.</a:t>
            </a:r>
          </a:p>
        </p:txBody>
      </p:sp>
    </p:spTree>
    <p:extLst>
      <p:ext uri="{BB962C8B-B14F-4D97-AF65-F5344CB8AC3E}">
        <p14:creationId xmlns:p14="http://schemas.microsoft.com/office/powerpoint/2010/main" xmlns="" val="28869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FD999B-7618-4CB1-BE4E-A458A340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8F84839-C869-48A2-AA40-92711B807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Ressaltar a dimensão arqueológica do campus da UNIRIO/Praia Vermelha a partir de um objeto mediador.</a:t>
            </a:r>
          </a:p>
          <a:p>
            <a:endParaRPr lang="pt-BR" sz="2800" dirty="0"/>
          </a:p>
          <a:p>
            <a:pPr algn="just"/>
            <a:r>
              <a:rPr lang="pt-BR" sz="2800" dirty="0"/>
              <a:t>Objeto Mediador – Antigo prédio do Pavilhão das Máquinas da Exposição Nacional (</a:t>
            </a:r>
            <a:r>
              <a:rPr lang="pt-BR" sz="2800" dirty="0" smtClean="0"/>
              <a:t>1908</a:t>
            </a:r>
            <a:r>
              <a:rPr lang="pt-BR" sz="2800" dirty="0"/>
              <a:t>)/Atual prédio do Centro de Letras e Artes da UNIRIO, campus Urca.</a:t>
            </a:r>
          </a:p>
        </p:txBody>
      </p:sp>
    </p:spTree>
    <p:extLst>
      <p:ext uri="{BB962C8B-B14F-4D97-AF65-F5344CB8AC3E}">
        <p14:creationId xmlns:p14="http://schemas.microsoft.com/office/powerpoint/2010/main" xmlns="" val="21369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1F3ED6-6B73-43D0-A326-5EAD60C8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e Definições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5978769-5844-44B8-9A8F-8B6993861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2050009"/>
            <a:ext cx="11423374" cy="5006774"/>
          </a:xfrm>
        </p:spPr>
        <p:txBody>
          <a:bodyPr/>
          <a:lstStyle/>
          <a:p>
            <a:pPr algn="just"/>
            <a:r>
              <a:rPr lang="en-US" sz="2200" dirty="0"/>
              <a:t>“De </a:t>
            </a:r>
            <a:r>
              <a:rPr lang="en-US" sz="2200" dirty="0" err="1"/>
              <a:t>acordo</a:t>
            </a:r>
            <a:r>
              <a:rPr lang="en-US" sz="2200" dirty="0"/>
              <a:t> com a Carta de Lausanne, </a:t>
            </a:r>
            <a:r>
              <a:rPr lang="en-US" sz="2200" dirty="0" err="1"/>
              <a:t>patrimônio</a:t>
            </a:r>
            <a:r>
              <a:rPr lang="en-US" sz="2200" dirty="0"/>
              <a:t> </a:t>
            </a:r>
            <a:r>
              <a:rPr lang="en-US" sz="2200" dirty="0" err="1"/>
              <a:t>arqueológico</a:t>
            </a:r>
            <a:r>
              <a:rPr lang="en-US" sz="2200" dirty="0"/>
              <a:t> é </a:t>
            </a:r>
            <a:r>
              <a:rPr lang="en-US" sz="2200" dirty="0" err="1"/>
              <a:t>aquilo</a:t>
            </a:r>
            <a:r>
              <a:rPr lang="en-US" sz="2200" dirty="0"/>
              <a:t> que um </a:t>
            </a:r>
            <a:r>
              <a:rPr lang="en-US" sz="2200" dirty="0" err="1"/>
              <a:t>determinado</a:t>
            </a:r>
            <a:r>
              <a:rPr lang="en-US" sz="2200" dirty="0"/>
              <a:t> </a:t>
            </a:r>
            <a:r>
              <a:rPr lang="en-US" sz="2200" dirty="0" err="1"/>
              <a:t>agente</a:t>
            </a:r>
            <a:r>
              <a:rPr lang="en-US" sz="2200" dirty="0"/>
              <a:t> do campo </a:t>
            </a:r>
            <a:r>
              <a:rPr lang="en-US" sz="2200" dirty="0" err="1"/>
              <a:t>científico</a:t>
            </a:r>
            <a:r>
              <a:rPr lang="en-US" sz="2200" dirty="0"/>
              <a:t> (no </a:t>
            </a:r>
            <a:r>
              <a:rPr lang="en-US" sz="2200" dirty="0" err="1"/>
              <a:t>caso</a:t>
            </a:r>
            <a:r>
              <a:rPr lang="en-US" sz="2200" dirty="0"/>
              <a:t>, da </a:t>
            </a:r>
            <a:r>
              <a:rPr lang="en-US" sz="2200" dirty="0" err="1"/>
              <a:t>arqueologia</a:t>
            </a:r>
            <a:r>
              <a:rPr lang="en-US" sz="2200" dirty="0"/>
              <a:t>), a </a:t>
            </a:r>
            <a:r>
              <a:rPr lang="en-US" sz="2200" dirty="0" err="1"/>
              <a:t>partir</a:t>
            </a:r>
            <a:r>
              <a:rPr lang="en-US" sz="2200" dirty="0"/>
              <a:t> de </a:t>
            </a:r>
            <a:r>
              <a:rPr lang="en-US" sz="2200" dirty="0" err="1"/>
              <a:t>perspectivas</a:t>
            </a:r>
            <a:r>
              <a:rPr lang="en-US" sz="2200" dirty="0"/>
              <a:t> </a:t>
            </a:r>
            <a:r>
              <a:rPr lang="en-US" sz="2200" dirty="0" err="1"/>
              <a:t>teóricas</a:t>
            </a:r>
            <a:r>
              <a:rPr lang="en-US" sz="2200" dirty="0"/>
              <a:t> e ferramentas </a:t>
            </a:r>
            <a:r>
              <a:rPr lang="en-US" sz="2200" dirty="0" err="1"/>
              <a:t>metodológicas</a:t>
            </a:r>
            <a:r>
              <a:rPr lang="en-US" sz="2200" dirty="0"/>
              <a:t> </a:t>
            </a:r>
            <a:r>
              <a:rPr lang="en-US" sz="2200" dirty="0" err="1"/>
              <a:t>específicas</a:t>
            </a:r>
            <a:r>
              <a:rPr lang="en-US" sz="2200" dirty="0"/>
              <a:t>, </a:t>
            </a:r>
            <a:r>
              <a:rPr lang="en-US" sz="2200" dirty="0" err="1"/>
              <a:t>reconhece</a:t>
            </a:r>
            <a:r>
              <a:rPr lang="en-US" sz="2200" dirty="0"/>
              <a:t> </a:t>
            </a:r>
            <a:r>
              <a:rPr lang="en-US" sz="2200" dirty="0" err="1"/>
              <a:t>enquanto</a:t>
            </a:r>
            <a:r>
              <a:rPr lang="en-US" sz="2200" dirty="0"/>
              <a:t> </a:t>
            </a:r>
            <a:r>
              <a:rPr lang="en-US" sz="2200" dirty="0" err="1"/>
              <a:t>arqueológico</a:t>
            </a:r>
            <a:r>
              <a:rPr lang="en-US" sz="2200" dirty="0"/>
              <a:t> (CARTA DE LAUSANNE, 1990). </a:t>
            </a:r>
            <a:r>
              <a:rPr lang="en-US" sz="2200" dirty="0" err="1"/>
              <a:t>Já</a:t>
            </a:r>
            <a:r>
              <a:rPr lang="en-US" sz="2200" dirty="0"/>
              <a:t> </a:t>
            </a:r>
            <a:r>
              <a:rPr lang="en-US" sz="2200" dirty="0" err="1"/>
              <a:t>patrimonialização</a:t>
            </a:r>
            <a:r>
              <a:rPr lang="en-US" sz="2200" dirty="0"/>
              <a:t> </a:t>
            </a:r>
            <a:r>
              <a:rPr lang="en-US" sz="2200" dirty="0" err="1"/>
              <a:t>consiste</a:t>
            </a:r>
            <a:r>
              <a:rPr lang="en-US" sz="2200" dirty="0"/>
              <a:t> num </a:t>
            </a:r>
            <a:r>
              <a:rPr lang="en-US" sz="2200" dirty="0" err="1"/>
              <a:t>processo</a:t>
            </a:r>
            <a:r>
              <a:rPr lang="en-US" sz="2200" dirty="0"/>
              <a:t> de </a:t>
            </a:r>
            <a:r>
              <a:rPr lang="en-US" sz="2200" dirty="0" err="1"/>
              <a:t>reconhecimento</a:t>
            </a:r>
            <a:r>
              <a:rPr lang="en-US" sz="2200" dirty="0"/>
              <a:t> dos </a:t>
            </a:r>
            <a:r>
              <a:rPr lang="en-US" sz="2200" dirty="0" err="1"/>
              <a:t>valores</a:t>
            </a:r>
            <a:r>
              <a:rPr lang="en-US" sz="2200" dirty="0"/>
              <a:t> que </a:t>
            </a:r>
            <a:r>
              <a:rPr lang="en-US" sz="2200" dirty="0" err="1"/>
              <a:t>destacam</a:t>
            </a:r>
            <a:r>
              <a:rPr lang="en-US" sz="2200" dirty="0"/>
              <a:t> </a:t>
            </a:r>
            <a:r>
              <a:rPr lang="en-US" sz="2200" dirty="0" err="1"/>
              <a:t>determinado</a:t>
            </a:r>
            <a:r>
              <a:rPr lang="en-US" sz="2200" dirty="0"/>
              <a:t> </a:t>
            </a:r>
            <a:r>
              <a:rPr lang="en-US" sz="2200" dirty="0" err="1"/>
              <a:t>bem</a:t>
            </a:r>
            <a:r>
              <a:rPr lang="en-US" sz="2200" dirty="0"/>
              <a:t> dos </a:t>
            </a:r>
            <a:r>
              <a:rPr lang="en-US" sz="2200" dirty="0" err="1"/>
              <a:t>demais</a:t>
            </a:r>
            <a:r>
              <a:rPr lang="en-US" sz="2200" dirty="0"/>
              <a:t> de </a:t>
            </a:r>
            <a:r>
              <a:rPr lang="en-US" sz="2200" dirty="0" err="1"/>
              <a:t>sua</a:t>
            </a:r>
            <a:r>
              <a:rPr lang="en-US" sz="2200" dirty="0"/>
              <a:t> </a:t>
            </a:r>
            <a:r>
              <a:rPr lang="en-US" sz="2200" dirty="0" err="1"/>
              <a:t>categoria</a:t>
            </a:r>
            <a:r>
              <a:rPr lang="en-US" sz="2200" dirty="0"/>
              <a:t> (</a:t>
            </a:r>
            <a:r>
              <a:rPr lang="en-US" sz="2200" dirty="0" err="1"/>
              <a:t>seja</a:t>
            </a:r>
            <a:r>
              <a:rPr lang="en-US" sz="2200" dirty="0"/>
              <a:t> por </a:t>
            </a:r>
            <a:r>
              <a:rPr lang="en-US" sz="2200" dirty="0" err="1"/>
              <a:t>sua</a:t>
            </a:r>
            <a:r>
              <a:rPr lang="en-US" sz="2200" dirty="0"/>
              <a:t> </a:t>
            </a:r>
            <a:r>
              <a:rPr lang="en-US" sz="2200" dirty="0" err="1"/>
              <a:t>monumentalidade</a:t>
            </a:r>
            <a:r>
              <a:rPr lang="en-US" sz="2200" dirty="0"/>
              <a:t>, </a:t>
            </a:r>
            <a:r>
              <a:rPr lang="en-US" sz="2200" dirty="0" err="1"/>
              <a:t>excepcionalidade</a:t>
            </a:r>
            <a:r>
              <a:rPr lang="en-US" sz="2200" dirty="0"/>
              <a:t>, </a:t>
            </a:r>
            <a:r>
              <a:rPr lang="en-US" sz="2200" dirty="0" err="1"/>
              <a:t>representatividade</a:t>
            </a:r>
            <a:r>
              <a:rPr lang="en-US" sz="2200" dirty="0"/>
              <a:t>, </a:t>
            </a:r>
            <a:r>
              <a:rPr lang="en-US" sz="2200" dirty="0" err="1"/>
              <a:t>antiguidade</a:t>
            </a:r>
            <a:r>
              <a:rPr lang="en-US" sz="2200" dirty="0"/>
              <a:t>, </a:t>
            </a:r>
            <a:r>
              <a:rPr lang="en-US" sz="2200" dirty="0" err="1"/>
              <a:t>significância</a:t>
            </a:r>
            <a:r>
              <a:rPr lang="en-US" sz="2200" dirty="0"/>
              <a:t> </a:t>
            </a:r>
            <a:r>
              <a:rPr lang="en-US" sz="2200" dirty="0" err="1"/>
              <a:t>científica</a:t>
            </a:r>
            <a:r>
              <a:rPr lang="en-US" sz="2200" dirty="0"/>
              <a:t> etc.) (DESVALLÉS &amp; MAIRESSE, 2013, p. 75-77).”       (COSTA,  2017)</a:t>
            </a:r>
          </a:p>
          <a:p>
            <a:pPr algn="just"/>
            <a:r>
              <a:rPr lang="en-US" sz="2200" dirty="0" err="1"/>
              <a:t>Consideramos</a:t>
            </a:r>
            <a:r>
              <a:rPr lang="en-US" sz="2200" dirty="0"/>
              <a:t> a </a:t>
            </a:r>
            <a:r>
              <a:rPr lang="en-US" sz="2200" dirty="0" err="1"/>
              <a:t>mediação</a:t>
            </a:r>
            <a:r>
              <a:rPr lang="en-US" sz="2200" dirty="0"/>
              <a:t> no </a:t>
            </a:r>
            <a:r>
              <a:rPr lang="en-US" sz="2200" dirty="0" err="1"/>
              <a:t>sentido</a:t>
            </a:r>
            <a:r>
              <a:rPr lang="en-US" sz="2200" dirty="0"/>
              <a:t> de Latour, </a:t>
            </a:r>
            <a:r>
              <a:rPr lang="en-US" sz="2200" dirty="0" err="1"/>
              <a:t>em</a:t>
            </a:r>
            <a:r>
              <a:rPr lang="en-US" sz="2200" dirty="0"/>
              <a:t> que </a:t>
            </a:r>
            <a:r>
              <a:rPr lang="en-US" sz="2200" dirty="0" err="1"/>
              <a:t>mediar</a:t>
            </a:r>
            <a:r>
              <a:rPr lang="en-US" sz="2200" dirty="0"/>
              <a:t> é </a:t>
            </a:r>
            <a:r>
              <a:rPr lang="en-US" sz="2200" dirty="0" err="1"/>
              <a:t>associar</a:t>
            </a:r>
            <a:r>
              <a:rPr lang="en-US" sz="2200" dirty="0"/>
              <a:t> e </a:t>
            </a:r>
            <a:r>
              <a:rPr lang="en-US" sz="2200" dirty="0" err="1"/>
              <a:t>ligar</a:t>
            </a:r>
            <a:r>
              <a:rPr lang="en-US" sz="2200" dirty="0"/>
              <a:t>, mas </a:t>
            </a:r>
            <a:r>
              <a:rPr lang="en-US" sz="2200" dirty="0" err="1"/>
              <a:t>também</a:t>
            </a:r>
            <a:r>
              <a:rPr lang="en-US" sz="2200" dirty="0"/>
              <a:t> </a:t>
            </a:r>
            <a:r>
              <a:rPr lang="en-US" sz="2200" dirty="0" err="1"/>
              <a:t>transformar</a:t>
            </a:r>
            <a:r>
              <a:rPr lang="en-US" sz="2200" dirty="0"/>
              <a:t> (Latour 1991). O </a:t>
            </a:r>
            <a:r>
              <a:rPr lang="en-US" sz="2200" dirty="0" err="1"/>
              <a:t>mediador</a:t>
            </a:r>
            <a:r>
              <a:rPr lang="en-US" sz="2200" dirty="0"/>
              <a:t> </a:t>
            </a:r>
            <a:r>
              <a:rPr lang="en-US" sz="2200" dirty="0" err="1"/>
              <a:t>não</a:t>
            </a:r>
            <a:r>
              <a:rPr lang="en-US" sz="2200" dirty="0"/>
              <a:t> é um mero </a:t>
            </a:r>
            <a:r>
              <a:rPr lang="en-US" sz="2200" dirty="0" err="1"/>
              <a:t>intermediário</a:t>
            </a:r>
            <a:r>
              <a:rPr lang="en-US" sz="2200" dirty="0"/>
              <a:t>, é um </a:t>
            </a:r>
            <a:r>
              <a:rPr lang="en-US" sz="2200" dirty="0" err="1"/>
              <a:t>agente</a:t>
            </a:r>
            <a:r>
              <a:rPr lang="en-US" sz="2200" dirty="0"/>
              <a:t> </a:t>
            </a:r>
            <a:r>
              <a:rPr lang="en-US" sz="2200" dirty="0" err="1"/>
              <a:t>transformador</a:t>
            </a:r>
            <a:r>
              <a:rPr lang="en-US" sz="2200" dirty="0"/>
              <a:t>.</a:t>
            </a:r>
            <a:endParaRPr lang="pt-BR" sz="2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442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0D315DD-326E-4BDB-83F8-8BBAD933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91" y="612638"/>
            <a:ext cx="3547533" cy="1005757"/>
          </a:xfrm>
        </p:spPr>
        <p:txBody>
          <a:bodyPr/>
          <a:lstStyle/>
          <a:p>
            <a:r>
              <a:rPr lang="pt-BR" dirty="0"/>
              <a:t>Foto de Julho de </a:t>
            </a:r>
            <a:r>
              <a:rPr lang="pt-BR" dirty="0" smtClean="0"/>
              <a:t>1908</a:t>
            </a:r>
            <a:r>
              <a:rPr lang="pt-BR" dirty="0"/>
              <a:t>. Augusto Malta.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xmlns="" id="{9CFF837B-6684-4263-A560-FAE229901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0624" y="344848"/>
            <a:ext cx="7405145" cy="5900513"/>
          </a:xfr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FDC8B936-2A39-459E-9B2C-35E570415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090" y="2645050"/>
            <a:ext cx="3547533" cy="3600311"/>
          </a:xfrm>
        </p:spPr>
        <p:txBody>
          <a:bodyPr/>
          <a:lstStyle/>
          <a:p>
            <a:pPr lvl="0" algn="ctr"/>
            <a:r>
              <a:rPr lang="en-US" sz="2500" dirty="0"/>
              <a:t>O </a:t>
            </a:r>
            <a:r>
              <a:rPr lang="en-US" sz="2500" dirty="0" err="1"/>
              <a:t>antigo</a:t>
            </a:r>
            <a:r>
              <a:rPr lang="en-US" sz="2500" dirty="0"/>
              <a:t> </a:t>
            </a:r>
            <a:r>
              <a:rPr lang="en-US" sz="2500" dirty="0" err="1"/>
              <a:t>Pavilhão</a:t>
            </a:r>
            <a:r>
              <a:rPr lang="en-US" sz="2500" dirty="0"/>
              <a:t> das </a:t>
            </a:r>
            <a:r>
              <a:rPr lang="en-US" sz="2500" dirty="0" err="1"/>
              <a:t>Máquinas</a:t>
            </a:r>
            <a:r>
              <a:rPr lang="en-US" sz="2500" dirty="0"/>
              <a:t>, </a:t>
            </a:r>
            <a:r>
              <a:rPr lang="en-US" sz="2500" dirty="0" err="1"/>
              <a:t>hoje</a:t>
            </a:r>
            <a:r>
              <a:rPr lang="en-US" sz="2500" dirty="0"/>
              <a:t> </a:t>
            </a:r>
            <a:r>
              <a:rPr lang="en-US" sz="2500" dirty="0" err="1"/>
              <a:t>prédio</a:t>
            </a:r>
            <a:r>
              <a:rPr lang="en-US" sz="2500" dirty="0"/>
              <a:t> do Centro de </a:t>
            </a:r>
            <a:r>
              <a:rPr lang="en-US" sz="2500" dirty="0" err="1"/>
              <a:t>Letras</a:t>
            </a:r>
            <a:r>
              <a:rPr lang="en-US" sz="2500" dirty="0"/>
              <a:t> e Artes da </a:t>
            </a:r>
            <a:r>
              <a:rPr lang="en-US" sz="2500" dirty="0" err="1"/>
              <a:t>Unirio</a:t>
            </a:r>
            <a:r>
              <a:rPr lang="en-US" sz="2500" dirty="0"/>
              <a:t> é </a:t>
            </a:r>
            <a:r>
              <a:rPr lang="en-US" sz="2500" dirty="0" err="1"/>
              <a:t>tombado</a:t>
            </a:r>
            <a:r>
              <a:rPr lang="en-US" sz="2500" dirty="0"/>
              <a:t> como </a:t>
            </a:r>
            <a:r>
              <a:rPr lang="en-US" sz="2500" dirty="0" err="1"/>
              <a:t>Patrimônio</a:t>
            </a:r>
            <a:r>
              <a:rPr lang="en-US" sz="2500" dirty="0"/>
              <a:t> Cultural </a:t>
            </a:r>
            <a:r>
              <a:rPr lang="en-US" sz="2500" dirty="0" err="1"/>
              <a:t>pelo</a:t>
            </a:r>
            <a:r>
              <a:rPr lang="en-US" sz="2500" dirty="0"/>
              <a:t> </a:t>
            </a:r>
            <a:r>
              <a:rPr lang="en-US" sz="2500" dirty="0" err="1"/>
              <a:t>Inepac</a:t>
            </a:r>
            <a:r>
              <a:rPr lang="en-US" sz="2500" dirty="0"/>
              <a:t>. </a:t>
            </a:r>
            <a:endParaRPr lang="pt-BR" sz="2500" dirty="0"/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7E0A70F-94C7-4ABE-B340-70C845201B12}"/>
              </a:ext>
            </a:extLst>
          </p:cNvPr>
          <p:cNvSpPr txBox="1"/>
          <p:nvPr/>
        </p:nvSpPr>
        <p:spPr>
          <a:xfrm>
            <a:off x="4788361" y="6335112"/>
            <a:ext cx="7129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Museu da República. http://brasilianafotografica.bn.br/brasiliana/handle/20.500.12156.1/5469</a:t>
            </a:r>
          </a:p>
        </p:txBody>
      </p:sp>
    </p:spTree>
    <p:extLst>
      <p:ext uri="{BB962C8B-B14F-4D97-AF65-F5344CB8AC3E}">
        <p14:creationId xmlns:p14="http://schemas.microsoft.com/office/powerpoint/2010/main" xmlns="" val="16173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A6E8F17-1B66-47D8-8CFF-1E8A216C8866}"/>
              </a:ext>
            </a:extLst>
          </p:cNvPr>
          <p:cNvSpPr txBox="1"/>
          <p:nvPr/>
        </p:nvSpPr>
        <p:spPr>
          <a:xfrm>
            <a:off x="1417980" y="6415318"/>
            <a:ext cx="935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http://blogspot.com/2017/06/expo-de-1908.html</a:t>
            </a:r>
          </a:p>
        </p:txBody>
      </p:sp>
      <p:pic>
        <p:nvPicPr>
          <p:cNvPr id="14" name="Espaço Reservado para Conteúdo 13">
            <a:extLst>
              <a:ext uri="{FF2B5EF4-FFF2-40B4-BE49-F238E27FC236}">
                <a16:creationId xmlns:a16="http://schemas.microsoft.com/office/drawing/2014/main" xmlns="" id="{FBED4F78-5DDD-47D8-8100-46A1EE72A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712" y="73350"/>
            <a:ext cx="10258567" cy="6395575"/>
          </a:xfrm>
        </p:spPr>
      </p:pic>
    </p:spTree>
    <p:extLst>
      <p:ext uri="{BB962C8B-B14F-4D97-AF65-F5344CB8AC3E}">
        <p14:creationId xmlns:p14="http://schemas.microsoft.com/office/powerpoint/2010/main" xmlns="" val="4091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0DBE27-EB43-488E-9E0E-43A177CA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Objetos mediadores e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A3786B-27C6-4DDD-A01C-9F199A955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2222286"/>
            <a:ext cx="11092070" cy="4019487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No </a:t>
            </a:r>
            <a:r>
              <a:rPr lang="en-US" sz="2200" dirty="0" err="1"/>
              <a:t>artigo</a:t>
            </a:r>
            <a:r>
              <a:rPr lang="en-US" sz="2200" dirty="0"/>
              <a:t> de </a:t>
            </a:r>
            <a:r>
              <a:rPr lang="en-US" sz="2200" dirty="0" err="1"/>
              <a:t>Inês</a:t>
            </a:r>
            <a:r>
              <a:rPr lang="en-US" sz="2200" dirty="0"/>
              <a:t> Ferreira foi </a:t>
            </a:r>
            <a:r>
              <a:rPr lang="en-US" sz="2200" dirty="0" err="1"/>
              <a:t>analisado</a:t>
            </a:r>
            <a:r>
              <a:rPr lang="en-US" sz="2200" dirty="0"/>
              <a:t> o </a:t>
            </a:r>
            <a:r>
              <a:rPr lang="en-US" sz="2200" dirty="0" err="1"/>
              <a:t>papel</a:t>
            </a:r>
            <a:r>
              <a:rPr lang="en-US" sz="2200" dirty="0"/>
              <a:t> dos </a:t>
            </a:r>
            <a:r>
              <a:rPr lang="en-US" sz="2200" dirty="0" err="1"/>
              <a:t>objetos</a:t>
            </a:r>
            <a:r>
              <a:rPr lang="en-US" sz="2200" dirty="0"/>
              <a:t> </a:t>
            </a:r>
            <a:r>
              <a:rPr lang="en-US" sz="2200" dirty="0" err="1"/>
              <a:t>mediadores</a:t>
            </a:r>
            <a:r>
              <a:rPr lang="en-US" sz="2200" dirty="0"/>
              <a:t> </a:t>
            </a:r>
            <a:r>
              <a:rPr lang="en-US" sz="2200" dirty="0" err="1"/>
              <a:t>enquanto</a:t>
            </a:r>
            <a:r>
              <a:rPr lang="en-US" sz="2200" dirty="0"/>
              <a:t> </a:t>
            </a:r>
            <a:r>
              <a:rPr lang="en-US" sz="2200" dirty="0" err="1"/>
              <a:t>promotores</a:t>
            </a:r>
            <a:r>
              <a:rPr lang="en-US" sz="2200" dirty="0"/>
              <a:t> do </a:t>
            </a:r>
            <a:r>
              <a:rPr lang="en-US" sz="2200" dirty="0" err="1"/>
              <a:t>pensamento</a:t>
            </a:r>
            <a:r>
              <a:rPr lang="en-US" sz="2200" dirty="0"/>
              <a:t> </a:t>
            </a:r>
            <a:r>
              <a:rPr lang="en-US" sz="2200" dirty="0" err="1"/>
              <a:t>crítico</a:t>
            </a:r>
            <a:r>
              <a:rPr lang="en-US" sz="2200" dirty="0"/>
              <a:t> e </a:t>
            </a:r>
            <a:r>
              <a:rPr lang="en-US" sz="2200" dirty="0" err="1"/>
              <a:t>criativo</a:t>
            </a:r>
            <a:r>
              <a:rPr lang="en-US" sz="2200" dirty="0"/>
              <a:t> no </a:t>
            </a:r>
            <a:r>
              <a:rPr lang="en-US" sz="2200" dirty="0" err="1"/>
              <a:t>espaço</a:t>
            </a:r>
            <a:r>
              <a:rPr lang="en-US" sz="2200" dirty="0"/>
              <a:t>, num </a:t>
            </a:r>
            <a:r>
              <a:rPr lang="en-US" sz="2200" dirty="0" err="1"/>
              <a:t>processo</a:t>
            </a:r>
            <a:r>
              <a:rPr lang="en-US" sz="2200" dirty="0"/>
              <a:t> </a:t>
            </a:r>
            <a:r>
              <a:rPr lang="en-US" sz="2200" dirty="0" err="1"/>
              <a:t>pessoal</a:t>
            </a:r>
            <a:r>
              <a:rPr lang="en-US" sz="2200" dirty="0"/>
              <a:t> e </a:t>
            </a:r>
            <a:r>
              <a:rPr lang="en-US" sz="2200" dirty="0" err="1"/>
              <a:t>biográfico</a:t>
            </a:r>
            <a:r>
              <a:rPr lang="en-US" sz="2200" dirty="0"/>
              <a:t>.</a:t>
            </a:r>
          </a:p>
          <a:p>
            <a:pPr algn="just"/>
            <a:r>
              <a:rPr lang="en-US" sz="2200" dirty="0" err="1"/>
              <a:t>Quando</a:t>
            </a:r>
            <a:r>
              <a:rPr lang="en-US" sz="2200" dirty="0"/>
              <a:t> </a:t>
            </a:r>
            <a:r>
              <a:rPr lang="en-US" sz="2200" dirty="0" err="1"/>
              <a:t>numa</a:t>
            </a:r>
            <a:r>
              <a:rPr lang="en-US" sz="2200" dirty="0"/>
              <a:t> </a:t>
            </a:r>
            <a:r>
              <a:rPr lang="en-US" sz="2200" dirty="0" err="1"/>
              <a:t>exposição</a:t>
            </a:r>
            <a:r>
              <a:rPr lang="en-US" sz="2200" dirty="0"/>
              <a:t> </a:t>
            </a:r>
            <a:r>
              <a:rPr lang="en-US" sz="2200" dirty="0" err="1"/>
              <a:t>existe</a:t>
            </a:r>
            <a:r>
              <a:rPr lang="en-US" sz="2200" dirty="0"/>
              <a:t> um </a:t>
            </a:r>
            <a:r>
              <a:rPr lang="en-US" sz="2200" dirty="0" err="1"/>
              <a:t>objeto</a:t>
            </a:r>
            <a:r>
              <a:rPr lang="en-US" sz="2200" dirty="0"/>
              <a:t> </a:t>
            </a:r>
            <a:r>
              <a:rPr lang="en-US" sz="2200" dirty="0" err="1"/>
              <a:t>mediador</a:t>
            </a:r>
            <a:r>
              <a:rPr lang="en-US" sz="2200" dirty="0"/>
              <a:t> que </a:t>
            </a:r>
            <a:r>
              <a:rPr lang="en-US" sz="2200" dirty="0" err="1"/>
              <a:t>desafia</a:t>
            </a:r>
            <a:r>
              <a:rPr lang="en-US" sz="2200" dirty="0"/>
              <a:t> </a:t>
            </a:r>
            <a:r>
              <a:rPr lang="en-US" sz="2200" dirty="0" err="1"/>
              <a:t>cada</a:t>
            </a:r>
            <a:r>
              <a:rPr lang="en-US" sz="2200" dirty="0"/>
              <a:t> </a:t>
            </a:r>
            <a:r>
              <a:rPr lang="en-US" sz="2200" dirty="0" err="1"/>
              <a:t>visitante</a:t>
            </a:r>
            <a:r>
              <a:rPr lang="en-US" sz="2200" dirty="0"/>
              <a:t> a </a:t>
            </a:r>
            <a:r>
              <a:rPr lang="en-US" sz="2200" dirty="0" err="1"/>
              <a:t>ver</a:t>
            </a:r>
            <a:r>
              <a:rPr lang="en-US" sz="2200" dirty="0"/>
              <a:t>, a </a:t>
            </a:r>
            <a:r>
              <a:rPr lang="en-US" sz="2200" dirty="0" err="1"/>
              <a:t>ler</a:t>
            </a:r>
            <a:r>
              <a:rPr lang="en-US" sz="2200" dirty="0"/>
              <a:t>, a </a:t>
            </a:r>
            <a:r>
              <a:rPr lang="en-US" sz="2200" dirty="0" err="1"/>
              <a:t>refletir</a:t>
            </a:r>
            <a:r>
              <a:rPr lang="en-US" sz="2200" dirty="0"/>
              <a:t>,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diálogo</a:t>
            </a:r>
            <a:r>
              <a:rPr lang="en-US" sz="2200" dirty="0"/>
              <a:t> com a </a:t>
            </a:r>
            <a:r>
              <a:rPr lang="en-US" sz="2200" dirty="0" err="1"/>
              <a:t>sua</a:t>
            </a:r>
            <a:r>
              <a:rPr lang="en-US" sz="2200" dirty="0"/>
              <a:t> </a:t>
            </a:r>
            <a:r>
              <a:rPr lang="en-US" sz="2200" dirty="0" err="1"/>
              <a:t>memória</a:t>
            </a:r>
            <a:r>
              <a:rPr lang="en-US" sz="2200" dirty="0"/>
              <a:t>, </a:t>
            </a:r>
            <a:r>
              <a:rPr lang="en-US" sz="2200" dirty="0" err="1"/>
              <a:t>experiência</a:t>
            </a:r>
            <a:r>
              <a:rPr lang="en-US" sz="2200" dirty="0"/>
              <a:t> e interesses, </a:t>
            </a:r>
            <a:r>
              <a:rPr lang="en-US" sz="2200" dirty="0" err="1"/>
              <a:t>esse</a:t>
            </a:r>
            <a:r>
              <a:rPr lang="en-US" sz="2200" dirty="0"/>
              <a:t> </a:t>
            </a:r>
            <a:r>
              <a:rPr lang="en-US" sz="2200" dirty="0" err="1"/>
              <a:t>processo</a:t>
            </a:r>
            <a:r>
              <a:rPr lang="en-US" sz="2200" dirty="0"/>
              <a:t> leva à </a:t>
            </a:r>
            <a:r>
              <a:rPr lang="en-US" sz="2200" dirty="0" err="1"/>
              <a:t>reconstrução</a:t>
            </a:r>
            <a:r>
              <a:rPr lang="en-US" sz="2200" dirty="0"/>
              <a:t> por </a:t>
            </a:r>
            <a:r>
              <a:rPr lang="en-US" sz="2200" dirty="0" err="1"/>
              <a:t>cada</a:t>
            </a:r>
            <a:r>
              <a:rPr lang="en-US" sz="2200" dirty="0"/>
              <a:t> </a:t>
            </a:r>
            <a:r>
              <a:rPr lang="en-US" sz="2200" dirty="0" err="1"/>
              <a:t>indivíduo</a:t>
            </a:r>
            <a:r>
              <a:rPr lang="en-US" sz="2200" dirty="0"/>
              <a:t> dos </a:t>
            </a:r>
            <a:r>
              <a:rPr lang="en-US" sz="2200" dirty="0" err="1"/>
              <a:t>significados</a:t>
            </a:r>
            <a:r>
              <a:rPr lang="en-US" sz="2200" dirty="0"/>
              <a:t> </a:t>
            </a:r>
            <a:r>
              <a:rPr lang="en-US" sz="2200" dirty="0" err="1"/>
              <a:t>potenciados</a:t>
            </a:r>
            <a:r>
              <a:rPr lang="en-US" sz="2200" dirty="0"/>
              <a:t> pela </a:t>
            </a:r>
            <a:r>
              <a:rPr lang="en-US" sz="2200" dirty="0" err="1"/>
              <a:t>exposição</a:t>
            </a:r>
            <a:r>
              <a:rPr lang="en-US" sz="2200" dirty="0"/>
              <a:t>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25851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705F47-3600-419D-8E8D-1EA69A83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Hands-On –  Minds-</a:t>
            </a:r>
            <a:r>
              <a:rPr lang="pt-BR" dirty="0" err="1"/>
              <a:t>on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88BCF4B-7FC5-4E3D-AF1A-0B70167D2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0" y="3028314"/>
            <a:ext cx="5810343" cy="3638763"/>
          </a:xfrm>
        </p:spPr>
        <p:txBody>
          <a:bodyPr>
            <a:normAutofit/>
          </a:bodyPr>
          <a:lstStyle/>
          <a:p>
            <a:r>
              <a:rPr lang="pt-BR" sz="2200" dirty="0"/>
              <a:t>No artigo – Interatividade </a:t>
            </a:r>
            <a:r>
              <a:rPr lang="pt-BR" sz="2200" dirty="0" err="1"/>
              <a:t>Expográfica</a:t>
            </a:r>
            <a:r>
              <a:rPr lang="pt-BR" sz="2200" dirty="0"/>
              <a:t> 			    – Experimentalismo </a:t>
            </a:r>
          </a:p>
          <a:p>
            <a:r>
              <a:rPr lang="pt-BR" sz="2200" dirty="0" err="1"/>
              <a:t>Ex</a:t>
            </a:r>
            <a:r>
              <a:rPr lang="pt-BR" sz="2200" dirty="0"/>
              <a:t>: Obras de Lygia Clark e Hélio Oiticica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3ED8DECE-686E-4E6C-B2D5-012D69BCB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040" y="2846191"/>
            <a:ext cx="5645427" cy="3638764"/>
          </a:xfrm>
        </p:spPr>
        <p:txBody>
          <a:bodyPr>
            <a:normAutofit/>
          </a:bodyPr>
          <a:lstStyle/>
          <a:p>
            <a:r>
              <a:rPr lang="pt-BR" sz="2200" dirty="0"/>
              <a:t>No objeto mediador – Intervenção 							contemporânea</a:t>
            </a:r>
          </a:p>
          <a:p>
            <a:r>
              <a:rPr lang="pt-BR" sz="2200" dirty="0" err="1"/>
              <a:t>Ex</a:t>
            </a:r>
            <a:r>
              <a:rPr lang="pt-BR" sz="2200" dirty="0"/>
              <a:t>: “sado-</a:t>
            </a:r>
            <a:r>
              <a:rPr lang="pt-BR" sz="2200" dirty="0" err="1"/>
              <a:t>masô</a:t>
            </a:r>
            <a:r>
              <a:rPr lang="pt-BR" sz="2200" dirty="0"/>
              <a:t>?” e “Bicho-homem”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E99D205-B180-477A-A63B-57FF0E25B1F8}"/>
              </a:ext>
            </a:extLst>
          </p:cNvPr>
          <p:cNvSpPr txBox="1"/>
          <p:nvPr/>
        </p:nvSpPr>
        <p:spPr>
          <a:xfrm>
            <a:off x="2355807" y="2597426"/>
            <a:ext cx="7480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>
                <a:solidFill>
                  <a:schemeClr val="accent1"/>
                </a:solidFill>
              </a:rPr>
              <a:t>Quando a interação leva ao envolvimento da mente.</a:t>
            </a:r>
          </a:p>
        </p:txBody>
      </p:sp>
    </p:spTree>
    <p:extLst>
      <p:ext uri="{BB962C8B-B14F-4D97-AF65-F5344CB8AC3E}">
        <p14:creationId xmlns:p14="http://schemas.microsoft.com/office/powerpoint/2010/main" xmlns="" val="2160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7011453-6D6F-4EBD-A96D-C656B13A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Potencialidade do Objeto Mediador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E88408F7-469C-40B2-A2AB-74E540D2B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248" y="2222287"/>
            <a:ext cx="5710338" cy="463571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err="1"/>
              <a:t>Objeto</a:t>
            </a:r>
            <a:r>
              <a:rPr lang="en-US" sz="2200" dirty="0"/>
              <a:t> </a:t>
            </a:r>
            <a:r>
              <a:rPr lang="en-US" sz="2200" dirty="0" err="1"/>
              <a:t>mediador</a:t>
            </a:r>
            <a:r>
              <a:rPr lang="en-US" sz="2200" dirty="0"/>
              <a:t> – </a:t>
            </a:r>
            <a:r>
              <a:rPr lang="en-US" sz="2200" dirty="0" err="1"/>
              <a:t>Prédio</a:t>
            </a:r>
            <a:r>
              <a:rPr lang="en-US" sz="2200" dirty="0"/>
              <a:t> CLA</a:t>
            </a:r>
            <a:endParaRPr lang="pt-BR" sz="2200" dirty="0"/>
          </a:p>
          <a:p>
            <a:r>
              <a:rPr lang="en-US" sz="2200" dirty="0" err="1"/>
              <a:t>Agente</a:t>
            </a:r>
            <a:r>
              <a:rPr lang="en-US" sz="2200" dirty="0"/>
              <a:t> </a:t>
            </a:r>
            <a:r>
              <a:rPr lang="en-US" sz="2200" dirty="0" err="1"/>
              <a:t>mediador</a:t>
            </a:r>
            <a:r>
              <a:rPr lang="en-US" sz="2200" dirty="0"/>
              <a:t> – </a:t>
            </a:r>
            <a:r>
              <a:rPr lang="en-US" sz="2200" dirty="0" err="1"/>
              <a:t>Nós</a:t>
            </a:r>
            <a:r>
              <a:rPr lang="en-US" sz="2200" dirty="0"/>
              <a:t> </a:t>
            </a:r>
            <a:endParaRPr lang="pt-BR" sz="2200" dirty="0"/>
          </a:p>
          <a:p>
            <a:r>
              <a:rPr lang="en-US" sz="2200" dirty="0" err="1"/>
              <a:t>Instrumento</a:t>
            </a:r>
            <a:r>
              <a:rPr lang="en-US" sz="2200" dirty="0"/>
              <a:t> </a:t>
            </a:r>
            <a:r>
              <a:rPr lang="en-US" sz="2200" dirty="0" err="1"/>
              <a:t>mediador</a:t>
            </a:r>
            <a:r>
              <a:rPr lang="en-US" sz="2200" dirty="0"/>
              <a:t> – </a:t>
            </a:r>
            <a:r>
              <a:rPr lang="en-US" sz="2200" dirty="0" err="1"/>
              <a:t>Arquitetura</a:t>
            </a:r>
            <a:r>
              <a:rPr lang="en-US" sz="2200" dirty="0"/>
              <a:t>, </a:t>
            </a:r>
            <a:r>
              <a:rPr lang="en-US" sz="2200" dirty="0" err="1"/>
              <a:t>elementos</a:t>
            </a:r>
            <a:r>
              <a:rPr lang="en-US" sz="2200" dirty="0"/>
              <a:t> </a:t>
            </a:r>
            <a:r>
              <a:rPr lang="en-US" sz="2200" dirty="0" err="1"/>
              <a:t>simbólicos</a:t>
            </a:r>
            <a:r>
              <a:rPr lang="en-US" sz="2200" dirty="0"/>
              <a:t>, </a:t>
            </a:r>
            <a:r>
              <a:rPr lang="en-US" sz="2200" dirty="0" err="1"/>
              <a:t>trilhos</a:t>
            </a:r>
            <a:r>
              <a:rPr lang="en-US" sz="2200" dirty="0"/>
              <a:t>, </a:t>
            </a:r>
            <a:r>
              <a:rPr lang="en-US" sz="2200" dirty="0" err="1"/>
              <a:t>inscrições</a:t>
            </a:r>
            <a:r>
              <a:rPr lang="en-US" sz="2200" dirty="0"/>
              <a:t> do </a:t>
            </a:r>
            <a:r>
              <a:rPr lang="en-US" sz="2200" dirty="0" err="1"/>
              <a:t>Pavilhão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fachada</a:t>
            </a:r>
            <a:r>
              <a:rPr lang="en-US" sz="2200" dirty="0"/>
              <a:t> lateral,…</a:t>
            </a:r>
          </a:p>
          <a:p>
            <a:pPr marL="0" indent="0">
              <a:buNone/>
            </a:pPr>
            <a:r>
              <a:rPr lang="en-US" sz="2200" i="1" dirty="0"/>
              <a:t>“</a:t>
            </a:r>
            <a:r>
              <a:rPr lang="en-US" sz="2200" i="1" dirty="0" err="1"/>
              <a:t>Tudo</a:t>
            </a:r>
            <a:r>
              <a:rPr lang="en-US" sz="2200" i="1" dirty="0"/>
              <a:t> que </a:t>
            </a:r>
            <a:r>
              <a:rPr lang="en-US" sz="2200" i="1" dirty="0" err="1" smtClean="0"/>
              <a:t>medeia</a:t>
            </a:r>
            <a:r>
              <a:rPr lang="en-US" sz="2200" i="1" dirty="0" smtClean="0"/>
              <a:t> </a:t>
            </a:r>
            <a:r>
              <a:rPr lang="en-US" sz="2200" i="1" dirty="0"/>
              <a:t>a </a:t>
            </a:r>
            <a:r>
              <a:rPr lang="en-US" sz="2200" i="1" dirty="0" err="1"/>
              <a:t>relação</a:t>
            </a:r>
            <a:r>
              <a:rPr lang="en-US" sz="2200" i="1" dirty="0"/>
              <a:t> </a:t>
            </a:r>
            <a:r>
              <a:rPr lang="en-US" sz="2200" i="1" dirty="0" err="1"/>
              <a:t>participante</a:t>
            </a:r>
            <a:r>
              <a:rPr lang="en-US" sz="2200" i="1" dirty="0"/>
              <a:t>/</a:t>
            </a:r>
            <a:r>
              <a:rPr lang="en-US" sz="2200" i="1" dirty="0" err="1"/>
              <a:t>artefato</a:t>
            </a:r>
            <a:r>
              <a:rPr lang="en-US" sz="2200" i="1" dirty="0"/>
              <a:t>.” (FERREIRA, 2014) </a:t>
            </a:r>
          </a:p>
          <a:p>
            <a:endParaRPr lang="en-US" sz="2200" dirty="0"/>
          </a:p>
          <a:p>
            <a:r>
              <a:rPr lang="en-US" sz="2200" dirty="0" err="1"/>
              <a:t>Objetos</a:t>
            </a:r>
            <a:r>
              <a:rPr lang="en-US" sz="2200" dirty="0"/>
              <a:t> </a:t>
            </a:r>
            <a:r>
              <a:rPr lang="en-US" sz="2200" dirty="0" err="1"/>
              <a:t>portáteis</a:t>
            </a:r>
            <a:r>
              <a:rPr lang="en-US" sz="2200" dirty="0"/>
              <a:t> – Intervenções contemporanêas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i="1" dirty="0"/>
              <a:t>“Estes </a:t>
            </a:r>
            <a:r>
              <a:rPr lang="en-US" sz="2200" i="1" dirty="0" err="1"/>
              <a:t>objetos</a:t>
            </a:r>
            <a:r>
              <a:rPr lang="en-US" sz="2200" i="1" dirty="0"/>
              <a:t> </a:t>
            </a:r>
            <a:r>
              <a:rPr lang="en-US" sz="2200" i="1" dirty="0" err="1"/>
              <a:t>portáteis</a:t>
            </a:r>
            <a:r>
              <a:rPr lang="en-US" sz="2200" i="1" dirty="0"/>
              <a:t> </a:t>
            </a:r>
            <a:r>
              <a:rPr lang="en-US" sz="2200" i="1" dirty="0" err="1"/>
              <a:t>adicionam</a:t>
            </a:r>
            <a:r>
              <a:rPr lang="en-US" sz="2200" i="1" dirty="0"/>
              <a:t> </a:t>
            </a:r>
            <a:r>
              <a:rPr lang="en-US" sz="2200" i="1" dirty="0" err="1"/>
              <a:t>múltiplas</a:t>
            </a:r>
            <a:r>
              <a:rPr lang="en-US" sz="2200" i="1" dirty="0"/>
              <a:t> </a:t>
            </a:r>
            <a:r>
              <a:rPr lang="en-US" sz="2200" i="1" dirty="0" err="1"/>
              <a:t>narrativas</a:t>
            </a:r>
            <a:r>
              <a:rPr lang="en-US" sz="2200" i="1" dirty="0"/>
              <a:t> e </a:t>
            </a:r>
            <a:r>
              <a:rPr lang="en-US" sz="2200" i="1" dirty="0" err="1"/>
              <a:t>ampliam</a:t>
            </a:r>
            <a:r>
              <a:rPr lang="en-US" sz="2200" i="1" dirty="0"/>
              <a:t> o </a:t>
            </a:r>
            <a:r>
              <a:rPr lang="en-US" sz="2200" i="1" dirty="0" err="1"/>
              <a:t>espaço</a:t>
            </a:r>
            <a:r>
              <a:rPr lang="en-US" sz="2200" i="1" dirty="0"/>
              <a:t> da </a:t>
            </a:r>
            <a:r>
              <a:rPr lang="en-US" sz="2200" i="1" dirty="0" err="1"/>
              <a:t>exposição</a:t>
            </a:r>
            <a:r>
              <a:rPr lang="en-US" sz="2200" i="1" dirty="0"/>
              <a:t>.” (FERREIRA, 2014)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C929BA0-8CBB-4AAE-87DF-41E652A6E20F}"/>
              </a:ext>
            </a:extLst>
          </p:cNvPr>
          <p:cNvSpPr txBox="1"/>
          <p:nvPr/>
        </p:nvSpPr>
        <p:spPr>
          <a:xfrm>
            <a:off x="6880050" y="6504117"/>
            <a:ext cx="41690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Acervo </a:t>
            </a:r>
            <a:r>
              <a:rPr lang="pt-BR" sz="1500" dirty="0" smtClean="0"/>
              <a:t>Pessoal, </a:t>
            </a:r>
            <a:r>
              <a:rPr lang="pt-BR" sz="1500" dirty="0" err="1"/>
              <a:t>Lorrayne</a:t>
            </a:r>
            <a:r>
              <a:rPr lang="pt-BR" sz="1500" dirty="0"/>
              <a:t> Rodrigues.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1004" y="1918521"/>
            <a:ext cx="3447102" cy="4585596"/>
          </a:xfrm>
        </p:spPr>
      </p:pic>
    </p:spTree>
    <p:extLst>
      <p:ext uri="{BB962C8B-B14F-4D97-AF65-F5344CB8AC3E}">
        <p14:creationId xmlns:p14="http://schemas.microsoft.com/office/powerpoint/2010/main" xmlns="" val="837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36F5CE-D9A9-41B4-9163-F8D5EDB5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Potencialidade do Objeto Mediador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1F35092-E11D-4BB7-AEE2-8DF0A1AB5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22287"/>
            <a:ext cx="5527507" cy="4364043"/>
          </a:xfrm>
        </p:spPr>
        <p:txBody>
          <a:bodyPr>
            <a:normAutofit/>
          </a:bodyPr>
          <a:lstStyle/>
          <a:p>
            <a:r>
              <a:rPr lang="en-US" sz="2200" dirty="0" err="1"/>
              <a:t>Objeto</a:t>
            </a:r>
            <a:r>
              <a:rPr lang="en-US" sz="2200" dirty="0"/>
              <a:t> </a:t>
            </a:r>
            <a:r>
              <a:rPr lang="en-US" sz="2200" dirty="0" err="1"/>
              <a:t>mediador</a:t>
            </a:r>
            <a:r>
              <a:rPr lang="en-US" sz="2200" dirty="0"/>
              <a:t> – Intervenções </a:t>
            </a:r>
            <a:r>
              <a:rPr lang="en-US" sz="2200" dirty="0" err="1"/>
              <a:t>Artísticas</a:t>
            </a:r>
            <a:endParaRPr lang="pt-BR" sz="2200" dirty="0"/>
          </a:p>
          <a:p>
            <a:r>
              <a:rPr lang="en-US" sz="2200" dirty="0" err="1"/>
              <a:t>Agente</a:t>
            </a:r>
            <a:r>
              <a:rPr lang="en-US" sz="2200" dirty="0"/>
              <a:t> </a:t>
            </a:r>
            <a:r>
              <a:rPr lang="en-US" sz="2200" dirty="0" err="1"/>
              <a:t>mediador</a:t>
            </a:r>
            <a:r>
              <a:rPr lang="en-US" sz="2200" dirty="0"/>
              <a:t> – O </a:t>
            </a:r>
            <a:r>
              <a:rPr lang="en-US" sz="2200" dirty="0" err="1"/>
              <a:t>artista</a:t>
            </a:r>
            <a:r>
              <a:rPr lang="en-US" sz="2200" dirty="0"/>
              <a:t>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nós</a:t>
            </a:r>
            <a:r>
              <a:rPr lang="en-US" sz="2200" dirty="0"/>
              <a:t> (</a:t>
            </a:r>
            <a:r>
              <a:rPr lang="en-US" sz="2200" dirty="0" err="1"/>
              <a:t>espectador</a:t>
            </a:r>
            <a:r>
              <a:rPr lang="en-US" sz="2200" dirty="0"/>
              <a:t>)</a:t>
            </a:r>
            <a:endParaRPr lang="pt-BR" sz="2200" dirty="0"/>
          </a:p>
          <a:p>
            <a:r>
              <a:rPr lang="en-US" sz="2200" dirty="0" err="1"/>
              <a:t>Instrumento</a:t>
            </a:r>
            <a:r>
              <a:rPr lang="en-US" sz="2200" dirty="0"/>
              <a:t> </a:t>
            </a:r>
            <a:r>
              <a:rPr lang="en-US" sz="2200" dirty="0" err="1"/>
              <a:t>mediador</a:t>
            </a:r>
            <a:r>
              <a:rPr lang="en-US" sz="2200" dirty="0"/>
              <a:t> – </a:t>
            </a:r>
            <a:r>
              <a:rPr lang="en-US" sz="2200" dirty="0" err="1"/>
              <a:t>Arquitetura</a:t>
            </a:r>
            <a:r>
              <a:rPr lang="en-US" sz="2200" dirty="0"/>
              <a:t> do </a:t>
            </a:r>
            <a:r>
              <a:rPr lang="en-US" sz="2200" dirty="0" err="1"/>
              <a:t>Prédio</a:t>
            </a:r>
            <a:r>
              <a:rPr lang="en-US" sz="2200" dirty="0"/>
              <a:t>, </a:t>
            </a:r>
            <a:r>
              <a:rPr lang="en-US" sz="2200" dirty="0" err="1"/>
              <a:t>paredes</a:t>
            </a:r>
            <a:r>
              <a:rPr lang="en-US" sz="2200" dirty="0"/>
              <a:t>, </a:t>
            </a:r>
            <a:r>
              <a:rPr lang="en-US" sz="2200" dirty="0" err="1"/>
              <a:t>possíveis</a:t>
            </a:r>
            <a:r>
              <a:rPr lang="en-US" sz="2200" dirty="0"/>
              <a:t> </a:t>
            </a:r>
            <a:r>
              <a:rPr lang="en-US" sz="2200" dirty="0" err="1"/>
              <a:t>técnicas</a:t>
            </a:r>
            <a:r>
              <a:rPr lang="en-US" sz="2200" dirty="0"/>
              <a:t>, …</a:t>
            </a:r>
            <a:endParaRPr lang="pt-BR" sz="2200" dirty="0"/>
          </a:p>
          <a:p>
            <a:r>
              <a:rPr lang="en-US" sz="2200" dirty="0" err="1"/>
              <a:t>Objetos</a:t>
            </a:r>
            <a:r>
              <a:rPr lang="en-US" sz="2200" dirty="0"/>
              <a:t> </a:t>
            </a:r>
            <a:r>
              <a:rPr lang="en-US" sz="2200" dirty="0" err="1"/>
              <a:t>portáteis</a:t>
            </a:r>
            <a:r>
              <a:rPr lang="en-US" sz="2200" dirty="0"/>
              <a:t> – </a:t>
            </a:r>
            <a:r>
              <a:rPr lang="en-US" sz="2200" dirty="0" err="1"/>
              <a:t>Câmera</a:t>
            </a:r>
            <a:r>
              <a:rPr lang="en-US" sz="2200" dirty="0"/>
              <a:t> </a:t>
            </a:r>
            <a:r>
              <a:rPr lang="en-US" sz="2200" dirty="0" err="1"/>
              <a:t>Fotográfica</a:t>
            </a:r>
            <a:r>
              <a:rPr lang="en-US" sz="2200" dirty="0"/>
              <a:t>, </a:t>
            </a:r>
            <a:r>
              <a:rPr lang="en-US" sz="2200" dirty="0" err="1"/>
              <a:t>algum</a:t>
            </a:r>
            <a:r>
              <a:rPr lang="en-US" sz="2200" dirty="0"/>
              <a:t> </a:t>
            </a:r>
            <a:r>
              <a:rPr lang="en-US" sz="2200" dirty="0" err="1"/>
              <a:t>objeto</a:t>
            </a:r>
            <a:r>
              <a:rPr lang="en-US" sz="2200" dirty="0"/>
              <a:t> de </a:t>
            </a:r>
            <a:r>
              <a:rPr lang="en-US" sz="2200" dirty="0" err="1"/>
              <a:t>rememoração</a:t>
            </a:r>
            <a:r>
              <a:rPr lang="en-US" sz="2200" dirty="0"/>
              <a:t>, </a:t>
            </a:r>
            <a:r>
              <a:rPr lang="en-US" sz="2200" dirty="0" err="1"/>
              <a:t>bloco</a:t>
            </a:r>
            <a:r>
              <a:rPr lang="en-US" sz="2200" dirty="0"/>
              <a:t> de </a:t>
            </a:r>
            <a:r>
              <a:rPr lang="en-US" sz="2200" dirty="0" err="1"/>
              <a:t>anotações</a:t>
            </a:r>
            <a:r>
              <a:rPr lang="en-US" sz="2200" dirty="0"/>
              <a:t>,…</a:t>
            </a:r>
            <a:endParaRPr lang="pt-BR" sz="2200" dirty="0"/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46"/>
          <a:stretch/>
        </p:blipFill>
        <p:spPr>
          <a:xfrm>
            <a:off x="8711646" y="2056253"/>
            <a:ext cx="3480353" cy="4419361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2816" y="2139380"/>
            <a:ext cx="3197162" cy="425310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C929BA0-8CBB-4AAE-87DF-41E652A6E20F}"/>
              </a:ext>
            </a:extLst>
          </p:cNvPr>
          <p:cNvSpPr txBox="1"/>
          <p:nvPr/>
        </p:nvSpPr>
        <p:spPr>
          <a:xfrm>
            <a:off x="6584132" y="6567723"/>
            <a:ext cx="42550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Acervo </a:t>
            </a:r>
            <a:r>
              <a:rPr lang="pt-BR" sz="1500" dirty="0" smtClean="0"/>
              <a:t>Pessoal, </a:t>
            </a:r>
            <a:r>
              <a:rPr lang="pt-BR" sz="1500" dirty="0" err="1"/>
              <a:t>Lorrayne</a:t>
            </a:r>
            <a:r>
              <a:rPr lang="pt-BR" sz="1500" dirty="0"/>
              <a:t> Rodrigues.</a:t>
            </a:r>
          </a:p>
        </p:txBody>
      </p:sp>
    </p:spTree>
    <p:extLst>
      <p:ext uri="{BB962C8B-B14F-4D97-AF65-F5344CB8AC3E}">
        <p14:creationId xmlns:p14="http://schemas.microsoft.com/office/powerpoint/2010/main" xmlns="" val="18394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290</TotalTime>
  <Words>850</Words>
  <Application>Microsoft Office PowerPoint</Application>
  <PresentationFormat>Personalizar</PresentationFormat>
  <Paragraphs>64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Citável</vt:lpstr>
      <vt:lpstr>A Potencialidade do Objeto Mediador</vt:lpstr>
      <vt:lpstr>Objetivo</vt:lpstr>
      <vt:lpstr>Conceitos e Definições</vt:lpstr>
      <vt:lpstr>Foto de Julho de 1908. Augusto Malta.</vt:lpstr>
      <vt:lpstr>Slide 5</vt:lpstr>
      <vt:lpstr>Objetos mediadores e espaço</vt:lpstr>
      <vt:lpstr>Hands-On –  Minds-on</vt:lpstr>
      <vt:lpstr>Potencialidade do Objeto Mediador</vt:lpstr>
      <vt:lpstr>Potencialidade do Objeto Mediador</vt:lpstr>
      <vt:lpstr>Potencialidade do Objeto Mediador</vt:lpstr>
      <vt:lpstr>Objeto Mediador e a Efemeridade</vt:lpstr>
      <vt:lpstr>Conclusão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mello.matheus97@outlook.com</dc:creator>
  <cp:lastModifiedBy>unirio</cp:lastModifiedBy>
  <cp:revision>38</cp:revision>
  <dcterms:created xsi:type="dcterms:W3CDTF">2019-07-09T06:57:53Z</dcterms:created>
  <dcterms:modified xsi:type="dcterms:W3CDTF">2019-07-12T20:53:15Z</dcterms:modified>
</cp:coreProperties>
</file>